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297" r:id="rId3"/>
    <p:sldId id="302" r:id="rId4"/>
    <p:sldId id="305" r:id="rId5"/>
    <p:sldId id="306" r:id="rId6"/>
    <p:sldId id="307" r:id="rId7"/>
    <p:sldId id="303" r:id="rId8"/>
    <p:sldId id="304" r:id="rId9"/>
    <p:sldId id="274" r:id="rId10"/>
    <p:sldId id="308" r:id="rId11"/>
    <p:sldId id="309" r:id="rId12"/>
    <p:sldId id="310" r:id="rId13"/>
    <p:sldId id="311" r:id="rId14"/>
    <p:sldId id="277" r:id="rId15"/>
    <p:sldId id="313" r:id="rId16"/>
    <p:sldId id="279" r:id="rId17"/>
    <p:sldId id="312" r:id="rId18"/>
    <p:sldId id="314" r:id="rId19"/>
    <p:sldId id="280" r:id="rId20"/>
    <p:sldId id="281" r:id="rId21"/>
    <p:sldId id="283" r:id="rId22"/>
    <p:sldId id="284" r:id="rId23"/>
    <p:sldId id="285" r:id="rId24"/>
    <p:sldId id="287" r:id="rId25"/>
    <p:sldId id="286" r:id="rId26"/>
    <p:sldId id="288" r:id="rId27"/>
    <p:sldId id="271" r:id="rId28"/>
    <p:sldId id="270" r:id="rId29"/>
    <p:sldId id="294" r:id="rId30"/>
    <p:sldId id="289" r:id="rId31"/>
    <p:sldId id="272" r:id="rId32"/>
    <p:sldId id="282" r:id="rId33"/>
    <p:sldId id="273" r:id="rId34"/>
    <p:sldId id="290" r:id="rId35"/>
    <p:sldId id="298" r:id="rId36"/>
    <p:sldId id="291" r:id="rId37"/>
    <p:sldId id="299" r:id="rId38"/>
    <p:sldId id="293" r:id="rId39"/>
  </p:sldIdLst>
  <p:sldSz cx="9144000" cy="6858000" type="screen4x3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0" d="100"/>
          <a:sy n="150" d="100"/>
        </p:scale>
        <p:origin x="2028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34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34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4E8AA9BA-7505-4473-93C1-EDB6293BE49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43756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276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716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16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1954A3A4-B615-4E5F-BDEB-D212040454EE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8024177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ko-KR" altLang="en-US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28676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ct val="0"/>
              </a:spcBef>
            </a:pPr>
            <a:fld id="{A289AB48-57AD-4F9E-943C-2BAF54EC07C9}" type="slidenum">
              <a:rPr lang="en-US" altLang="ko-KR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ko-K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874D0-FC39-41F7-BBB9-891885490D7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32103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3B8D25-3DB0-4C8B-8C7F-FD22DA34B53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382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4CBCF7-3990-4931-8CCA-0C696BCB1C3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349658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87388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353" b="0" i="0">
                <a:solidFill>
                  <a:schemeClr val="tx1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3668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48C8E-6952-4849-8B09-ABF1B74A2C8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4095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EE8F79-15B4-422C-A8C7-53DFD658BB6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5409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41438"/>
            <a:ext cx="4038600" cy="4784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78C1A6-41FA-46DB-926E-3392B1B8FD1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2672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55DA6C-1DA7-4386-A207-5BA46A489CE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20557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CC2A65-19FD-4CD0-BE16-82C91A90D7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5328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44B571-E315-40C6-9340-48838217875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9296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0262AA-7ACF-409B-ABA7-C7D69B6F7562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60932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76ECD0-31C9-4A5B-B342-32FA2482485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1617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41438"/>
            <a:ext cx="8229600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굴림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굴림" charset="-127"/>
              </a:defRPr>
            </a:lvl1pPr>
          </a:lstStyle>
          <a:p>
            <a:pPr>
              <a:defRPr/>
            </a:pPr>
            <a:fld id="{BB8B0596-4123-40B5-88E8-29E6D0463AA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auto">
          <a:xfrm>
            <a:off x="323850" y="1052513"/>
            <a:ext cx="8208963" cy="73025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>
            <a:off x="468313" y="1125538"/>
            <a:ext cx="8208962" cy="73025"/>
          </a:xfrm>
          <a:prstGeom prst="rect">
            <a:avLst/>
          </a:prstGeom>
          <a:solidFill>
            <a:srgbClr val="99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charset="0"/>
                <a:ea typeface="굴림" charset="-127"/>
              </a:defRPr>
            </a:lvl9pPr>
          </a:lstStyle>
          <a:p>
            <a:pPr eaLnBrk="1" hangingPunct="1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000">
          <a:solidFill>
            <a:schemeClr val="tx2"/>
          </a:solidFill>
          <a:latin typeface="Arial" charset="0"/>
          <a:ea typeface="굴림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frm=1&amp;source=images&amp;cd=&amp;docid=_OtLdn15ryZkwM&amp;tbnid=7iDMJUSuo37E1M:&amp;ved=0CAUQjRw&amp;url=http://www.nvnews.net/vbulletin/showthread.php?t%3D55932&amp;ei=03YkUqLMOY6bkgXcloD4CA&amp;bvm=bv.51495398,d.dGI&amp;psig=AFQjCNGGFSfvACzz5DS0ybAkBZT5zt8EMw&amp;ust=1378207821563821" TargetMode="External"/><Relationship Id="rId3" Type="http://schemas.openxmlformats.org/officeDocument/2006/relationships/image" Target="../media/image12.png"/><Relationship Id="rId7" Type="http://schemas.openxmlformats.org/officeDocument/2006/relationships/image" Target="../media/image15.jpeg"/><Relationship Id="rId2" Type="http://schemas.openxmlformats.org/officeDocument/2006/relationships/hyperlink" Target="http://www.google.co.kr/url?sa=i&amp;rct=j&amp;q=&amp;esrc=s&amp;frm=1&amp;source=images&amp;cd=&amp;cad=rja&amp;docid=yzl1R6_qZ7N3JM&amp;tbnid=4jkLCeppu265NM:&amp;ved=0CAUQjRw&amp;url=http://www.wired.com/gamelife/2012/09/how-virtua-fighter-saved-playstations-bacon/&amp;ei=xGskUrOFM8eGkgX_34DoDw&amp;bvm=bv.51495398,d.dGI&amp;psig=AFQjCNE2zb-DydScxrnnMMCTfE0HXXipXQ&amp;ust=13782049051916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hyperlink" Target="http://www.google.co.kr/url?sa=i&amp;rct=j&amp;q=&amp;esrc=s&amp;frm=1&amp;source=images&amp;cd=&amp;cad=rja&amp;docid=0HMgsElhnl0m_M&amp;tbnid=g5PRxt3daXfn_M:&amp;ved=0CAUQjRw&amp;url=http://marketplace.xbox.com/en-CA/Product/Virtua-Fighter-2/66acd000-77fe-1000-9115-d8025841129c&amp;ei=GmwkUoLcI8WqkwWXlIDIBA&amp;bvm=bv.51495398,d.dGI&amp;psig=AFQjCNEsehqsE43nZRZACF_NlzHet9HDhQ&amp;ust=1378205062407222" TargetMode="External"/><Relationship Id="rId9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Tk7Zbzd-6f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C5KtatMcUw?t=81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youtube.com/watch?v=Dj60HHy-Kqk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url?sa=i&amp;rct=j&amp;q=&amp;esrc=s&amp;frm=1&amp;source=images&amp;cd=&amp;cad=rja&amp;docid=xqJd5j0GJzSAdM&amp;tbnid=frX_btcQxVGSmM:&amp;ved=0CAUQjRw&amp;url=http://pjmedia.com/lifestyle/2013/03/06/tomb-raider-lara-croft-is-back-but-is-she-worth-the-hype/&amp;ei=OnskUrraKIOklQX9vICQBw&amp;bvm=bv.51495398,d.dGI&amp;psig=AFQjCNFtRo2gBTC7orF58AlUlNW_Bmb3Aw&amp;ust=1378208809931588" TargetMode="External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adgehit.com/wp-content/uploads/2011/08/opengl-logo.gif" TargetMode="Externa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sipark@sejong.ac.k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davidwalsh.name/webgl-dem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google.com/url?sa=i&amp;rct=j&amp;q=&amp;esrc=s&amp;frm=1&amp;source=images&amp;cd=&amp;cad=rja&amp;docid=Kg1u9PWN8hNCZM&amp;tbnid=rwjbRbDinuJbTM:&amp;ved=0CAUQjRw&amp;url=http://it-ebooks.info/book/2138/&amp;ei=Do8kUqiXKYjxlAW3o4G4DA&amp;bvm=bv.51495398,d.dGI&amp;psig=AFQjCNGgtZmIbnFYlvoRuylOMLZqdfIqtQ&amp;ust=1378214022326334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Z2VBKerS63A" TargetMode="External"/><Relationship Id="rId2" Type="http://schemas.openxmlformats.org/officeDocument/2006/relationships/hyperlink" Target="https://youtu.be/VBZ2sDxvZQ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hyperlink" Target="http://www.google.com/url?sa=i&amp;rct=j&amp;q=&amp;esrc=s&amp;frm=1&amp;source=images&amp;cd=&amp;cad=rja&amp;docid=OHvf9O7R8Vn5BM&amp;tbnid=LB84IfZaz_cskM:&amp;ved=0CAUQjRw&amp;url=http%3A%2F%2Fblog.renderlife.com%2Fwere-going-to-siggraph-are-you%2F&amp;ei=2ZIkUoGpFsSikQXqxoDIBg&amp;bvm=bv.51495398,d.dGI&amp;psig=AFQjCNFyzz8NMjR-K__QH7XSxGnCocAUAA&amp;ust=1378214999552566" TargetMode="External"/><Relationship Id="rId4" Type="http://schemas.openxmlformats.org/officeDocument/2006/relationships/hyperlink" Target="https://youtu.be/7yjNW04gVMw" TargetMode="Externa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ed_pantera_3d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tagram.com/ed_pantera_3d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484313"/>
            <a:ext cx="7772400" cy="1728787"/>
          </a:xfrm>
        </p:spPr>
        <p:txBody>
          <a:bodyPr/>
          <a:lstStyle/>
          <a:p>
            <a:pPr eaLnBrk="1" hangingPunct="1"/>
            <a:r>
              <a:rPr lang="en-US" altLang="ko-KR" sz="4800" b="1" dirty="0"/>
              <a:t>Computer Graphics</a:t>
            </a:r>
            <a:endParaRPr lang="en-US" altLang="ko-KR" sz="3200" b="1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57688"/>
            <a:ext cx="6843713" cy="914400"/>
          </a:xfrm>
        </p:spPr>
        <p:txBody>
          <a:bodyPr/>
          <a:lstStyle/>
          <a:p>
            <a:pPr eaLnBrk="1" hangingPunct="1"/>
            <a:r>
              <a:rPr lang="en-US" altLang="ko-KR" sz="2400" b="1" dirty="0"/>
              <a:t>Department of Software,</a:t>
            </a:r>
          </a:p>
          <a:p>
            <a:pPr eaLnBrk="1" hangingPunct="1"/>
            <a:r>
              <a:rPr lang="en-US" altLang="ko-KR" sz="2400" b="1" dirty="0"/>
              <a:t>Sejong University</a:t>
            </a:r>
          </a:p>
          <a:p>
            <a:pPr eaLnBrk="1" hangingPunct="1"/>
            <a:endParaRPr lang="en-US" altLang="ko-KR" sz="2400" b="1" dirty="0"/>
          </a:p>
          <a:p>
            <a:pPr eaLnBrk="1" hangingPunct="1"/>
            <a:r>
              <a:rPr lang="en-US" altLang="ko-KR" sz="2400" b="1" dirty="0"/>
              <a:t>Sang Il Park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68522"/>
            <a:ext cx="8814632" cy="661039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67370"/>
            <a:ext cx="8814632" cy="665646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67370"/>
            <a:ext cx="8913673" cy="670252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6482" y="436971"/>
            <a:ext cx="8006303" cy="43120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>
          <a:xfrm>
            <a:off x="-180975" y="274638"/>
            <a:ext cx="8785225" cy="706437"/>
          </a:xfrm>
        </p:spPr>
        <p:txBody>
          <a:bodyPr/>
          <a:lstStyle/>
          <a:p>
            <a:r>
              <a:rPr lang="en-US" altLang="ko-KR" sz="3600" dirty="0"/>
              <a:t>Why do we learn computer graphics</a:t>
            </a:r>
            <a:endParaRPr lang="ko-KR" altLang="en-US" sz="3600" dirty="0"/>
          </a:p>
        </p:txBody>
      </p:sp>
      <p:sp>
        <p:nvSpPr>
          <p:cNvPr id="409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Graphics technology has changed very fast</a:t>
            </a:r>
            <a:endParaRPr lang="ko-KR" altLang="en-US"/>
          </a:p>
        </p:txBody>
      </p:sp>
      <p:grpSp>
        <p:nvGrpSpPr>
          <p:cNvPr id="7" name="그룹 6"/>
          <p:cNvGrpSpPr>
            <a:grpSpLocks/>
          </p:cNvGrpSpPr>
          <p:nvPr/>
        </p:nvGrpSpPr>
        <p:grpSpPr bwMode="auto">
          <a:xfrm>
            <a:off x="34925" y="3554413"/>
            <a:ext cx="3883025" cy="3006725"/>
            <a:chOff x="35496" y="3554782"/>
            <a:chExt cx="3882782" cy="3006214"/>
          </a:xfrm>
        </p:grpSpPr>
        <p:pic>
          <p:nvPicPr>
            <p:cNvPr id="4114" name="Picture 4" descr="http://www.wired.com/images_blogs/gamelife/2012/09/vf-10_660.png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554782"/>
              <a:ext cx="3882782" cy="3006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5" name="TextBox 5"/>
            <p:cNvSpPr txBox="1">
              <a:spLocks noChangeArrowheads="1"/>
            </p:cNvSpPr>
            <p:nvPr/>
          </p:nvSpPr>
          <p:spPr bwMode="auto">
            <a:xfrm>
              <a:off x="107504" y="3685733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solidFill>
                    <a:srgbClr val="FF0000"/>
                  </a:solidFill>
                </a:rPr>
                <a:t>1993</a:t>
              </a:r>
              <a:endParaRPr lang="ko-KR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9" name="그룹 8"/>
          <p:cNvGrpSpPr>
            <a:grpSpLocks/>
          </p:cNvGrpSpPr>
          <p:nvPr/>
        </p:nvGrpSpPr>
        <p:grpSpPr bwMode="auto">
          <a:xfrm>
            <a:off x="1763713" y="1978025"/>
            <a:ext cx="3122612" cy="2408238"/>
            <a:chOff x="1043608" y="1916832"/>
            <a:chExt cx="3122193" cy="2407435"/>
          </a:xfrm>
        </p:grpSpPr>
        <p:pic>
          <p:nvPicPr>
            <p:cNvPr id="4112" name="Picture 2" descr="http://download.xbox.com/content/images/66acd000-77fe-1000-9115-d8025841129c/1033/screenlg4.jpg">
              <a:hlinkClick r:id="rId4"/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83" t="7310" r="18875" b="7793"/>
            <a:stretch>
              <a:fillRect/>
            </a:stretch>
          </p:blipFill>
          <p:spPr bwMode="auto">
            <a:xfrm>
              <a:off x="1043608" y="1916832"/>
              <a:ext cx="3122193" cy="2407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3" name="TextBox 11"/>
            <p:cNvSpPr txBox="1">
              <a:spLocks noChangeArrowheads="1"/>
            </p:cNvSpPr>
            <p:nvPr/>
          </p:nvSpPr>
          <p:spPr bwMode="auto">
            <a:xfrm>
              <a:off x="1043608" y="1916832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solidFill>
                    <a:srgbClr val="FF0000"/>
                  </a:solidFill>
                </a:rPr>
                <a:t>1994</a:t>
              </a:r>
              <a:endParaRPr lang="ko-KR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그룹 9"/>
          <p:cNvGrpSpPr>
            <a:grpSpLocks/>
          </p:cNvGrpSpPr>
          <p:nvPr/>
        </p:nvGrpSpPr>
        <p:grpSpPr bwMode="auto">
          <a:xfrm>
            <a:off x="4138613" y="3789363"/>
            <a:ext cx="3600450" cy="2690812"/>
            <a:chOff x="3275856" y="3501008"/>
            <a:chExt cx="3600400" cy="2691836"/>
          </a:xfrm>
        </p:grpSpPr>
        <p:pic>
          <p:nvPicPr>
            <p:cNvPr id="4110" name="Picture 6" descr="http://cfile27.uf.tistory.com/original/18739C355044ECAB14B98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501008"/>
              <a:ext cx="3600400" cy="26918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1" name="TextBox 12"/>
            <p:cNvSpPr txBox="1">
              <a:spLocks noChangeArrowheads="1"/>
            </p:cNvSpPr>
            <p:nvPr/>
          </p:nvSpPr>
          <p:spPr bwMode="auto">
            <a:xfrm>
              <a:off x="3440494" y="3549235"/>
              <a:ext cx="69762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>
                  <a:solidFill>
                    <a:srgbClr val="FF0000"/>
                  </a:solidFill>
                </a:rPr>
                <a:t>1996</a:t>
              </a:r>
              <a:endParaRPr lang="ko-KR" altLang="en-US" sz="180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그룹 10"/>
          <p:cNvGrpSpPr>
            <a:grpSpLocks/>
          </p:cNvGrpSpPr>
          <p:nvPr/>
        </p:nvGrpSpPr>
        <p:grpSpPr bwMode="auto">
          <a:xfrm>
            <a:off x="5508625" y="2125663"/>
            <a:ext cx="3421063" cy="1924050"/>
            <a:chOff x="4788024" y="1946720"/>
            <a:chExt cx="3419872" cy="1923679"/>
          </a:xfrm>
        </p:grpSpPr>
        <p:pic>
          <p:nvPicPr>
            <p:cNvPr id="4108" name="Picture 8" descr="http://ps3media.ign.com/ps3/image/article/765/765805/virtua-fighter-5-20070220062259468-000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8024" y="1946720"/>
              <a:ext cx="3419872" cy="1923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9" name="TextBox 13"/>
            <p:cNvSpPr txBox="1">
              <a:spLocks noChangeArrowheads="1"/>
            </p:cNvSpPr>
            <p:nvPr/>
          </p:nvSpPr>
          <p:spPr bwMode="auto">
            <a:xfrm>
              <a:off x="4860032" y="1988840"/>
              <a:ext cx="697384" cy="3692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FF0000"/>
                  </a:solidFill>
                </a:rPr>
                <a:t>2002</a:t>
              </a:r>
              <a:endParaRPr lang="ko-KR" altLang="en-US" sz="18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" name="그룹 16"/>
          <p:cNvGrpSpPr>
            <a:grpSpLocks/>
          </p:cNvGrpSpPr>
          <p:nvPr/>
        </p:nvGrpSpPr>
        <p:grpSpPr bwMode="auto">
          <a:xfrm>
            <a:off x="470487" y="1340446"/>
            <a:ext cx="8140700" cy="5205413"/>
            <a:chOff x="456316" y="1196752"/>
            <a:chExt cx="8296275" cy="5534026"/>
          </a:xfrm>
        </p:grpSpPr>
        <p:pic>
          <p:nvPicPr>
            <p:cNvPr id="4106" name="Picture 12" descr="http://image.com.com/gamespot/images/2005/243/929654_20050901_screen002.jpg">
              <a:hlinkClick r:id="rId8"/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316" y="1196752"/>
              <a:ext cx="8296275" cy="5534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07" name="TextBox 14"/>
            <p:cNvSpPr txBox="1">
              <a:spLocks noChangeArrowheads="1"/>
            </p:cNvSpPr>
            <p:nvPr/>
          </p:nvSpPr>
          <p:spPr bwMode="auto">
            <a:xfrm>
              <a:off x="611560" y="1340768"/>
              <a:ext cx="710959" cy="3926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kumimoji="1" sz="28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kumimoji="1" sz="24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Arial" charset="0"/>
                  <a:ea typeface="굴림" pitchFamily="50" charset="-127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ko-KR" sz="1800" dirty="0">
                  <a:solidFill>
                    <a:srgbClr val="FF0000"/>
                  </a:solidFill>
                </a:rPr>
                <a:t>2006</a:t>
              </a:r>
              <a:endParaRPr lang="ko-KR" altLang="en-US" sz="1800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제목 1"/>
          <p:cNvSpPr>
            <a:spLocks noGrp="1"/>
          </p:cNvSpPr>
          <p:nvPr>
            <p:ph type="title"/>
          </p:nvPr>
        </p:nvSpPr>
        <p:spPr>
          <a:xfrm>
            <a:off x="-180975" y="274638"/>
            <a:ext cx="8785225" cy="706437"/>
          </a:xfrm>
        </p:spPr>
        <p:txBody>
          <a:bodyPr/>
          <a:lstStyle/>
          <a:p>
            <a:r>
              <a:rPr lang="en-US" altLang="ko-KR" sz="3600" dirty="0"/>
              <a:t>Can you see the differences?</a:t>
            </a:r>
            <a:endParaRPr lang="ko-KR" altLang="en-US" sz="3600" dirty="0"/>
          </a:p>
        </p:txBody>
      </p:sp>
      <p:pic>
        <p:nvPicPr>
          <p:cNvPr id="3" name="Picture 2" descr="Virtua Fighter 5 Ultimate Showdown na porównaniu. Zestawienie z klasycznymi  wojownikami i wersją z PS3">
            <a:extLst>
              <a:ext uri="{FF2B5EF4-FFF2-40B4-BE49-F238E27FC236}">
                <a16:creationId xmlns:a16="http://schemas.microsoft.com/office/drawing/2014/main" id="{B10CA9F4-7158-24C6-5757-9FE82F60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6" y="1412776"/>
            <a:ext cx="9095748" cy="432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250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What is in the behind of the scene?</a:t>
            </a:r>
            <a:endParaRPr lang="ko-KR" altLang="en-US"/>
          </a:p>
        </p:txBody>
      </p:sp>
      <p:sp>
        <p:nvSpPr>
          <p:cNvPr id="512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124" name="Picture 6" descr="http://i.imgur.com/h0weMI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412875"/>
            <a:ext cx="7561262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608513" y="1268413"/>
            <a:ext cx="4140200" cy="5400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68141" y="159104"/>
            <a:ext cx="7603109" cy="653185"/>
          </a:xfrm>
          <a:prstGeom prst="rect">
            <a:avLst/>
          </a:prstGeom>
        </p:spPr>
        <p:txBody>
          <a:bodyPr vert="horz" wrap="square" lIns="0" tIns="66795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2827266" marR="4607" indent="-2815750">
              <a:lnSpc>
                <a:spcPts val="4879"/>
              </a:lnSpc>
              <a:spcBef>
                <a:spcPts val="526"/>
              </a:spcBef>
            </a:pPr>
            <a:r>
              <a:rPr lang="en-US" sz="4000" spc="-41" dirty="0"/>
              <a:t>Is this looking good? Why?</a:t>
            </a:r>
            <a:endParaRPr lang="en-US" sz="4000" spc="-9" dirty="0"/>
          </a:p>
        </p:txBody>
      </p:sp>
      <p:pic>
        <p:nvPicPr>
          <p:cNvPr id="1026" name="Picture 2" descr="Cyberpunk 2077 RT Overdrive: a closer look at the path tracing upgrade |  Eurogamer.net">
            <a:extLst>
              <a:ext uri="{FF2B5EF4-FFF2-40B4-BE49-F238E27FC236}">
                <a16:creationId xmlns:a16="http://schemas.microsoft.com/office/drawing/2014/main" id="{62113162-0BCF-C1E9-E2F5-0D090F69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96752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DE7402-8F35-093B-4645-032216CC8ADD}"/>
              </a:ext>
            </a:extLst>
          </p:cNvPr>
          <p:cNvSpPr txBox="1"/>
          <p:nvPr/>
        </p:nvSpPr>
        <p:spPr>
          <a:xfrm>
            <a:off x="4066904" y="6372913"/>
            <a:ext cx="5141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3"/>
              </a:rPr>
              <a:t>https://www.youtube.com/watch?v=Tk7Zbzd-6fs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0B9CF-0471-E3B6-B417-4F3E8EC8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State-of-the-art of real-time graphics</a:t>
            </a:r>
            <a:endParaRPr lang="ko-KR" altLang="en-US" dirty="0"/>
          </a:p>
        </p:txBody>
      </p:sp>
      <p:pic>
        <p:nvPicPr>
          <p:cNvPr id="8194" name="Picture 2" descr="A first look at Unreal Engine 5 - Unreal Engine">
            <a:extLst>
              <a:ext uri="{FF2B5EF4-FFF2-40B4-BE49-F238E27FC236}">
                <a16:creationId xmlns:a16="http://schemas.microsoft.com/office/drawing/2014/main" id="{D1EA1D6C-AF06-10DF-D31A-70849EE68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736"/>
            <a:ext cx="9144000" cy="513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26C8C-D179-3825-E405-550BE8F4B4DB}"/>
              </a:ext>
            </a:extLst>
          </p:cNvPr>
          <p:cNvSpPr txBox="1"/>
          <p:nvPr/>
        </p:nvSpPr>
        <p:spPr>
          <a:xfrm>
            <a:off x="4769942" y="6188299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dirty="0">
                <a:sym typeface="Wingdings" panose="05000000000000000000" pitchFamily="2" charset="2"/>
                <a:hlinkClick r:id="rId3"/>
              </a:rPr>
              <a:t>https://youtu.be/qC5KtatMcUw?t=81</a:t>
            </a:r>
            <a:endParaRPr lang="en-US" altLang="ko-KR" sz="1800" dirty="0">
              <a:sym typeface="Wingdings" panose="05000000000000000000" pitchFamily="2" charset="2"/>
            </a:endParaRPr>
          </a:p>
          <a:p>
            <a:r>
              <a:rPr lang="en-US" altLang="ko-KR" sz="1800" dirty="0">
                <a:sym typeface="Wingdings" panose="05000000000000000000" pitchFamily="2" charset="2"/>
                <a:hlinkClick r:id="rId4"/>
              </a:rPr>
              <a:t>https://</a:t>
            </a:r>
            <a:r>
              <a:rPr lang="en-US" altLang="ko-KR" dirty="0">
                <a:sym typeface="Wingdings" panose="05000000000000000000" pitchFamily="2" charset="2"/>
                <a:hlinkClick r:id="rId3"/>
              </a:rPr>
              <a:t>youtu.be/</a:t>
            </a:r>
            <a:r>
              <a:rPr lang="en-US" altLang="ko-KR" sz="1800" dirty="0">
                <a:sym typeface="Wingdings" panose="05000000000000000000" pitchFamily="2" charset="2"/>
                <a:hlinkClick r:id="rId4"/>
              </a:rPr>
              <a:t>Dj60HHy-Kqk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en-US" altLang="ko-KR" sz="1800" dirty="0">
                <a:sym typeface="Wingdings" panose="05000000000000000000" pitchFamily="2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1089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Paradigm changed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OpenGL 1.0 (1994)</a:t>
            </a:r>
          </a:p>
          <a:p>
            <a:r>
              <a:rPr lang="en-US" altLang="ko-KR"/>
              <a:t>OpenGL 2.0 (2004) </a:t>
            </a:r>
          </a:p>
          <a:p>
            <a:r>
              <a:rPr lang="en-US" altLang="ko-KR"/>
              <a:t>OpenGL 3.0 (2008)</a:t>
            </a:r>
          </a:p>
          <a:p>
            <a:r>
              <a:rPr lang="en-US" altLang="ko-KR"/>
              <a:t>OpenGL 4.0 (2010)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ko-KR" altLang="en-US"/>
          </a:p>
        </p:txBody>
      </p:sp>
      <p:pic>
        <p:nvPicPr>
          <p:cNvPr id="6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98888"/>
            <a:ext cx="125095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08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오른쪽 화살표 10"/>
          <p:cNvSpPr/>
          <p:nvPr/>
        </p:nvSpPr>
        <p:spPr>
          <a:xfrm>
            <a:off x="1449388" y="4913313"/>
            <a:ext cx="719137" cy="49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114" name="Picture 10" descr="http://pjmedia.com/lifestyle/files/2013/03/lara-croft-tomb-raider-2012-screenshot-cg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80"/>
          <a:stretch>
            <a:fillRect/>
          </a:stretch>
        </p:blipFill>
        <p:spPr bwMode="auto">
          <a:xfrm>
            <a:off x="5940425" y="3789363"/>
            <a:ext cx="3105150" cy="260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4"/>
          <a:stretch>
            <a:fillRect/>
          </a:stretch>
        </p:blipFill>
        <p:spPr bwMode="auto">
          <a:xfrm>
            <a:off x="2195513" y="4010025"/>
            <a:ext cx="2889250" cy="216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오른쪽 화살표 15"/>
          <p:cNvSpPr/>
          <p:nvPr/>
        </p:nvSpPr>
        <p:spPr>
          <a:xfrm>
            <a:off x="5148263" y="4951413"/>
            <a:ext cx="717550" cy="4937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6153" name="Picture 2" descr="opengl-logo">
            <a:hlinkClick r:id="rId6" tooltip="opengl-logo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1628775"/>
            <a:ext cx="3097213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mph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C98C4ABC-7985-4571-8E25-DE85BE2B75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ko-KR" altLang="en-US"/>
              <a:t>담당교수소개</a:t>
            </a:r>
            <a:endParaRPr lang="en-US" altLang="ko-KR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63ED76D6-220A-46B7-968E-FF4CBE971A6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ko-KR" altLang="en-US" dirty="0"/>
              <a:t>담당교수</a:t>
            </a:r>
            <a:r>
              <a:rPr lang="en-US" altLang="ko-KR" dirty="0"/>
              <a:t>: </a:t>
            </a:r>
            <a:r>
              <a:rPr lang="ko-KR" altLang="en-US" dirty="0"/>
              <a:t>박상일 </a:t>
            </a:r>
            <a:r>
              <a:rPr lang="en-US" altLang="ko-KR" dirty="0"/>
              <a:t>(</a:t>
            </a:r>
            <a:r>
              <a:rPr lang="ko-KR" altLang="en-US" dirty="0"/>
              <a:t>소프트웨어학과</a:t>
            </a:r>
            <a:r>
              <a:rPr lang="en-US" altLang="ko-KR" dirty="0"/>
              <a:t>)</a:t>
            </a:r>
          </a:p>
          <a:p>
            <a:pPr eaLnBrk="1" hangingPunct="1"/>
            <a:r>
              <a:rPr lang="ko-KR" altLang="en-US" dirty="0"/>
              <a:t>연락처</a:t>
            </a:r>
          </a:p>
          <a:p>
            <a:pPr lvl="1" eaLnBrk="1" hangingPunct="1"/>
            <a:r>
              <a:rPr lang="ko-KR" altLang="en-US" dirty="0"/>
              <a:t>이메일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sipark@sejong.ac.kr</a:t>
            </a:r>
            <a:endParaRPr lang="en-US" altLang="ko-KR" dirty="0"/>
          </a:p>
          <a:p>
            <a:pPr lvl="1" eaLnBrk="1" hangingPunct="1"/>
            <a:r>
              <a:rPr lang="ko-KR" altLang="en-US" dirty="0"/>
              <a:t>전화</a:t>
            </a:r>
            <a:r>
              <a:rPr lang="en-US" altLang="ko-KR" dirty="0"/>
              <a:t>: 02-3408-3832</a:t>
            </a:r>
          </a:p>
          <a:p>
            <a:pPr lvl="1"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연구실</a:t>
            </a:r>
            <a:r>
              <a:rPr lang="en-US" altLang="ko-KR" dirty="0"/>
              <a:t>:</a:t>
            </a:r>
          </a:p>
          <a:p>
            <a:pPr lvl="1" eaLnBrk="1" hangingPunct="1"/>
            <a:r>
              <a:rPr lang="ko-KR" altLang="en-US" dirty="0"/>
              <a:t>장소</a:t>
            </a:r>
            <a:r>
              <a:rPr lang="en-US" altLang="ko-KR" dirty="0"/>
              <a:t>: </a:t>
            </a:r>
            <a:r>
              <a:rPr lang="ko-KR" altLang="en-US" dirty="0"/>
              <a:t>대양</a:t>
            </a:r>
            <a:r>
              <a:rPr lang="en-US" altLang="ko-KR" dirty="0"/>
              <a:t>AI</a:t>
            </a:r>
            <a:r>
              <a:rPr lang="ko-KR" altLang="en-US" dirty="0"/>
              <a:t>센터 </a:t>
            </a:r>
            <a:r>
              <a:rPr lang="en-US" altLang="ko-KR" dirty="0"/>
              <a:t>626</a:t>
            </a:r>
            <a:r>
              <a:rPr lang="ko-KR" altLang="en-US" dirty="0"/>
              <a:t>호</a:t>
            </a:r>
            <a:endParaRPr lang="en-US" altLang="ko-KR" dirty="0"/>
          </a:p>
          <a:p>
            <a:pPr lvl="1" eaLnBrk="1" hangingPunct="1"/>
            <a:r>
              <a:rPr lang="en-US" altLang="ko-KR" dirty="0"/>
              <a:t>Office hour: </a:t>
            </a:r>
            <a:r>
              <a:rPr lang="ko-KR" altLang="en-US" dirty="0"/>
              <a:t>월</a:t>
            </a:r>
            <a:r>
              <a:rPr lang="en-US" altLang="ko-KR" dirty="0"/>
              <a:t>/</a:t>
            </a:r>
            <a:r>
              <a:rPr lang="ko-KR" altLang="en-US" dirty="0"/>
              <a:t>수 </a:t>
            </a:r>
            <a:r>
              <a:rPr lang="en-US" altLang="ko-KR" dirty="0"/>
              <a:t>16:30~18:00</a:t>
            </a:r>
          </a:p>
          <a:p>
            <a:pPr eaLnBrk="1" hangingPunct="1"/>
            <a:endParaRPr lang="en-US" altLang="ko-KR" dirty="0"/>
          </a:p>
          <a:p>
            <a:pPr eaLnBrk="1" hangingPunct="1"/>
            <a:r>
              <a:rPr lang="ko-KR" altLang="en-US" dirty="0"/>
              <a:t>수업홈페이지</a:t>
            </a:r>
            <a:r>
              <a:rPr lang="en-US" altLang="ko-KR" dirty="0"/>
              <a:t>:</a:t>
            </a:r>
          </a:p>
          <a:p>
            <a:pPr lvl="1" eaLnBrk="1" hangingPunct="1"/>
            <a:r>
              <a:rPr lang="en-US" altLang="ko-KR" dirty="0"/>
              <a:t>http://eCampus.sejong.ac.kr</a:t>
            </a:r>
          </a:p>
          <a:p>
            <a:pPr lvl="1" eaLnBrk="1" hangingPunct="1"/>
            <a:endParaRPr lang="en-US" altLang="ko-KR" dirty="0"/>
          </a:p>
          <a:p>
            <a:pPr lvl="1" eaLnBrk="1" hangingPunct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05770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Under the hood: </a:t>
            </a:r>
            <a:r>
              <a:rPr lang="en-US" altLang="ko-KR" b="1" i="1"/>
              <a:t>Shaders</a:t>
            </a:r>
            <a:endParaRPr lang="ko-KR" altLang="en-US" b="1" i="1"/>
          </a:p>
        </p:txBody>
      </p:sp>
      <p:sp>
        <p:nvSpPr>
          <p:cNvPr id="7171" name="내용 개체 틀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327650"/>
          </a:xfrm>
        </p:spPr>
        <p:txBody>
          <a:bodyPr/>
          <a:lstStyle/>
          <a:p>
            <a:r>
              <a:rPr lang="en-US" altLang="ko-KR"/>
              <a:t>A new way to program OpenGL</a:t>
            </a:r>
          </a:p>
          <a:p>
            <a:pPr lvl="1"/>
            <a:r>
              <a:rPr lang="en-US" altLang="ko-KR"/>
              <a:t>Before: Fixed Pipeline</a:t>
            </a:r>
          </a:p>
          <a:p>
            <a:pPr lvl="1"/>
            <a:r>
              <a:rPr lang="en-US" altLang="ko-KR"/>
              <a:t>After:    Programmable pipeline</a:t>
            </a:r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endParaRPr lang="en-US" altLang="ko-KR"/>
          </a:p>
          <a:p>
            <a:r>
              <a:rPr lang="en-US" altLang="ko-KR"/>
              <a:t>Modern OpenGL doesn’t support many of the classic things such as “glBegin/glEnd”.</a:t>
            </a:r>
          </a:p>
          <a:p>
            <a:r>
              <a:rPr lang="en-US" altLang="ko-KR"/>
              <a:t>Currently all industries use </a:t>
            </a:r>
            <a:r>
              <a:rPr lang="en-US" altLang="ko-KR" b="1" i="1"/>
              <a:t>shaders</a:t>
            </a:r>
            <a:r>
              <a:rPr lang="en-US" altLang="ko-KR"/>
              <a:t> for their graphics processing</a:t>
            </a:r>
            <a:endParaRPr lang="ko-KR" altLang="en-US"/>
          </a:p>
        </p:txBody>
      </p:sp>
      <p:grpSp>
        <p:nvGrpSpPr>
          <p:cNvPr id="7172" name="그룹 4"/>
          <p:cNvGrpSpPr>
            <a:grpSpLocks/>
          </p:cNvGrpSpPr>
          <p:nvPr/>
        </p:nvGrpSpPr>
        <p:grpSpPr bwMode="auto">
          <a:xfrm>
            <a:off x="1063625" y="2781300"/>
            <a:ext cx="6732588" cy="1758950"/>
            <a:chOff x="1063784" y="2780928"/>
            <a:chExt cx="6732240" cy="1758626"/>
          </a:xfrm>
        </p:grpSpPr>
        <p:pic>
          <p:nvPicPr>
            <p:cNvPr id="7173" name="Picture 4" descr="http://inside.ventuz.com/wp-content/uploads/Header_Shader_Libary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784" y="2780928"/>
              <a:ext cx="6732240" cy="17586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1063784" y="4220526"/>
              <a:ext cx="4516205" cy="31902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OpenGL 1.0 - 1994</a:t>
            </a:r>
            <a:endParaRPr lang="ko-KR" altLang="en-US"/>
          </a:p>
        </p:txBody>
      </p:sp>
      <p:sp>
        <p:nvSpPr>
          <p:cNvPr id="8195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Fixed-function pipeline</a:t>
            </a:r>
            <a:endParaRPr lang="ko-KR" altLang="en-US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38" y="2060575"/>
            <a:ext cx="84105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OpenGL 2.0</a:t>
            </a:r>
            <a:endParaRPr lang="ko-KR" altLang="en-US"/>
          </a:p>
        </p:txBody>
      </p:sp>
      <p:sp>
        <p:nvSpPr>
          <p:cNvPr id="921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Officially added programmable pipeline</a:t>
            </a:r>
            <a:endParaRPr lang="ko-KR" altLang="en-US"/>
          </a:p>
        </p:txBody>
      </p:sp>
      <p:pic>
        <p:nvPicPr>
          <p:cNvPr id="922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9" b="13599"/>
          <a:stretch>
            <a:fillRect/>
          </a:stretch>
        </p:blipFill>
        <p:spPr bwMode="auto">
          <a:xfrm>
            <a:off x="468313" y="2060575"/>
            <a:ext cx="826770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OpenGL 3.1</a:t>
            </a:r>
            <a:endParaRPr lang="ko-KR" altLang="en-US"/>
          </a:p>
        </p:txBody>
      </p:sp>
      <p:sp>
        <p:nvSpPr>
          <p:cNvPr id="1024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Removed the fixed-function pipeline</a:t>
            </a:r>
            <a:endParaRPr lang="ko-KR" altLang="en-US"/>
          </a:p>
        </p:txBody>
      </p:sp>
      <p:pic>
        <p:nvPicPr>
          <p:cNvPr id="1024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2060575"/>
            <a:ext cx="8515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OpenGL 3.2</a:t>
            </a:r>
            <a:endParaRPr lang="ko-KR" altLang="en-US"/>
          </a:p>
        </p:txBody>
      </p:sp>
      <p:sp>
        <p:nvSpPr>
          <p:cNvPr id="1126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Additional shading stage : geometry shader </a:t>
            </a:r>
            <a:endParaRPr lang="ko-KR" altLang="en-US"/>
          </a:p>
        </p:txBody>
      </p:sp>
      <p:pic>
        <p:nvPicPr>
          <p:cNvPr id="1126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060575"/>
            <a:ext cx="8604250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OpenGL 4.5</a:t>
            </a:r>
            <a:endParaRPr lang="ko-KR" altLang="en-US"/>
          </a:p>
        </p:txBody>
      </p:sp>
      <p:sp>
        <p:nvSpPr>
          <p:cNvPr id="12291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More of shaders!</a:t>
            </a:r>
            <a:endParaRPr lang="ko-KR" altLang="en-US"/>
          </a:p>
        </p:txBody>
      </p:sp>
      <p:pic>
        <p:nvPicPr>
          <p:cNvPr id="1229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2033588"/>
            <a:ext cx="9145588" cy="240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WebGL</a:t>
            </a:r>
            <a:endParaRPr lang="ko-KR" altLang="en-US" dirty="0"/>
          </a:p>
        </p:txBody>
      </p:sp>
      <p:sp>
        <p:nvSpPr>
          <p:cNvPr id="13315" name="내용 개체 틀 2"/>
          <p:cNvSpPr>
            <a:spLocks noGrp="1"/>
          </p:cNvSpPr>
          <p:nvPr>
            <p:ph idx="1"/>
          </p:nvPr>
        </p:nvSpPr>
        <p:spPr>
          <a:xfrm>
            <a:off x="457200" y="1341438"/>
            <a:ext cx="8435975" cy="4784725"/>
          </a:xfrm>
        </p:spPr>
        <p:txBody>
          <a:bodyPr/>
          <a:lstStyle/>
          <a:p>
            <a:r>
              <a:rPr lang="en-US" altLang="ko-KR" dirty="0"/>
              <a:t>WebGL</a:t>
            </a:r>
          </a:p>
          <a:p>
            <a:pPr lvl="1"/>
            <a:r>
              <a:rPr lang="en-US" altLang="ko-KR" dirty="0"/>
              <a:t>JavaScript implementation of OpenGL</a:t>
            </a:r>
          </a:p>
          <a:p>
            <a:pPr lvl="1"/>
            <a:r>
              <a:rPr lang="en-US" altLang="ko-KR" dirty="0"/>
              <a:t>Runs on most recent browsers (Even on your mobiles!)</a:t>
            </a:r>
          </a:p>
          <a:p>
            <a:pPr lvl="2"/>
            <a:r>
              <a:rPr lang="en-US" altLang="ko-KR" dirty="0">
                <a:hlinkClick r:id="rId2"/>
              </a:rPr>
              <a:t>http://davidwalsh.name/webgl-demo</a:t>
            </a:r>
            <a:endParaRPr lang="ko-KR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수업소개</a:t>
            </a:r>
          </a:p>
        </p:txBody>
      </p:sp>
      <p:sp>
        <p:nvSpPr>
          <p:cNvPr id="1433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컴퓨터 그래픽스 심화</a:t>
            </a:r>
            <a:r>
              <a:rPr lang="en-US" altLang="ko-KR" dirty="0"/>
              <a:t>/</a:t>
            </a:r>
            <a:r>
              <a:rPr lang="ko-KR" altLang="en-US" dirty="0"/>
              <a:t>최신 이론 학습</a:t>
            </a:r>
            <a:endParaRPr lang="en-US" altLang="ko-KR" dirty="0"/>
          </a:p>
          <a:p>
            <a:pPr lvl="1"/>
            <a:r>
              <a:rPr lang="ko-KR" altLang="en-US" dirty="0"/>
              <a:t>기본적인 수학</a:t>
            </a:r>
            <a:r>
              <a:rPr lang="en-US" altLang="ko-KR" dirty="0"/>
              <a:t>/</a:t>
            </a:r>
            <a:r>
              <a:rPr lang="ko-KR" altLang="en-US" dirty="0"/>
              <a:t>물리 이론들 </a:t>
            </a:r>
            <a:r>
              <a:rPr lang="en-US" altLang="ko-KR" dirty="0"/>
              <a:t>review</a:t>
            </a:r>
          </a:p>
          <a:p>
            <a:pPr lvl="1"/>
            <a:r>
              <a:rPr lang="ko-KR" altLang="en-US" dirty="0"/>
              <a:t>다양한 기하 요소들에 관한 이론 및 활용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프로그래밍 능력 배양</a:t>
            </a:r>
            <a:endParaRPr lang="en-US" altLang="ko-KR" dirty="0"/>
          </a:p>
          <a:p>
            <a:pPr lvl="1"/>
            <a:r>
              <a:rPr lang="ko-KR" altLang="en-US" dirty="0">
                <a:solidFill>
                  <a:srgbClr val="FF0000"/>
                </a:solidFill>
              </a:rPr>
              <a:t>프로그래밍 중심 수업임 </a:t>
            </a:r>
            <a:r>
              <a:rPr lang="en-US" altLang="ko-KR" dirty="0">
                <a:solidFill>
                  <a:srgbClr val="FF0000"/>
                </a:solidFill>
              </a:rPr>
              <a:t>(OpenGL </a:t>
            </a:r>
            <a:r>
              <a:rPr lang="ko-KR" altLang="en-US" dirty="0">
                <a:solidFill>
                  <a:srgbClr val="FF0000"/>
                </a:solidFill>
              </a:rPr>
              <a:t>활용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dirty="0">
                <a:solidFill>
                  <a:srgbClr val="FF0000"/>
                </a:solidFill>
              </a:rPr>
              <a:t>Modern Graphics Pipeline </a:t>
            </a:r>
            <a:r>
              <a:rPr lang="ko-KR" altLang="en-US" dirty="0">
                <a:solidFill>
                  <a:srgbClr val="FF0000"/>
                </a:solidFill>
              </a:rPr>
              <a:t>연습</a:t>
            </a:r>
            <a:br>
              <a:rPr lang="en-US" altLang="ko-KR" dirty="0">
                <a:solidFill>
                  <a:srgbClr val="FF0000"/>
                </a:solidFill>
              </a:rPr>
            </a:br>
            <a:r>
              <a:rPr lang="en-US" altLang="ko-KR" dirty="0">
                <a:solidFill>
                  <a:srgbClr val="FF0000"/>
                </a:solidFill>
              </a:rPr>
              <a:t>: Shader-based OpenGL programming</a:t>
            </a:r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373688"/>
            <a:ext cx="9144000" cy="172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63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교과서</a:t>
            </a:r>
          </a:p>
        </p:txBody>
      </p:sp>
      <p:sp>
        <p:nvSpPr>
          <p:cNvPr id="614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ko-KR" b="1" dirty="0"/>
              <a:t>Interactive Computer Graphics – 6</a:t>
            </a:r>
            <a:r>
              <a:rPr lang="en-US" altLang="ko-KR" b="1" baseline="30000" dirty="0"/>
              <a:t>th</a:t>
            </a:r>
            <a:r>
              <a:rPr lang="en-US" altLang="ko-KR" b="1" dirty="0"/>
              <a:t> edition</a:t>
            </a:r>
            <a:br>
              <a:rPr lang="en-US" altLang="ko-KR" b="1" dirty="0"/>
            </a:br>
            <a:r>
              <a:rPr lang="en-US" altLang="ko-KR" b="1" dirty="0"/>
              <a:t>(A top-down approach with </a:t>
            </a:r>
            <a:r>
              <a:rPr lang="en-US" altLang="ko-KR" b="1" dirty="0" err="1"/>
              <a:t>shader</a:t>
            </a:r>
            <a:r>
              <a:rPr lang="en-US" altLang="ko-KR" b="1" dirty="0"/>
              <a:t>-based OPENGL)  by E. Angel and D. </a:t>
            </a:r>
            <a:r>
              <a:rPr lang="en-US" altLang="ko-KR" b="1" dirty="0" err="1"/>
              <a:t>Shreiner</a:t>
            </a:r>
            <a:endParaRPr lang="en-US" altLang="ko-KR" b="1" dirty="0"/>
          </a:p>
          <a:p>
            <a:pPr>
              <a:defRPr/>
            </a:pPr>
            <a:endParaRPr lang="en-US" altLang="ko-KR" b="1" dirty="0"/>
          </a:p>
          <a:p>
            <a:pPr marL="0" indent="0">
              <a:buFontTx/>
              <a:buNone/>
              <a:defRPr/>
            </a:pPr>
            <a:endParaRPr lang="en-US" altLang="ko-KR" sz="1800" b="1" dirty="0"/>
          </a:p>
          <a:p>
            <a:pPr>
              <a:defRPr/>
            </a:pPr>
            <a:endParaRPr lang="en-US" altLang="ko-KR" sz="1800" b="1" dirty="0"/>
          </a:p>
          <a:p>
            <a:pPr>
              <a:defRPr/>
            </a:pPr>
            <a:endParaRPr lang="ko-KR" altLang="en-US" dirty="0"/>
          </a:p>
        </p:txBody>
      </p:sp>
      <p:pic>
        <p:nvPicPr>
          <p:cNvPr id="15365" name="Picture 5" descr="C:\Users\user\Desktop\97802737522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2852936"/>
            <a:ext cx="2564405" cy="3284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6350" stA="50000" endA="300" endPos="55500" dist="50800" dir="5400000" sy="-100000" algn="bl" rotWithShape="0"/>
          </a:effec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있으면 좋을 책</a:t>
            </a:r>
          </a:p>
        </p:txBody>
      </p:sp>
      <p:sp>
        <p:nvSpPr>
          <p:cNvPr id="1638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OpenGL 4.0 Shading Language Cookbook </a:t>
            </a:r>
            <a:br>
              <a:rPr lang="en-US" altLang="ko-KR"/>
            </a:br>
            <a:r>
              <a:rPr lang="en-US" altLang="ko-KR"/>
              <a:t>– many interesting examples </a:t>
            </a:r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5373688"/>
            <a:ext cx="9144000" cy="172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9938" name="Picture 2" descr="https://dgdsbygo8mp3h.cloudfront.net/sites/default/files/imagecache/ppv4_main_book_cover/4767_OpenGL%204.0%20Shading%20Language%20Cookboo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36912"/>
            <a:ext cx="2876550" cy="34575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133014"/>
            <a:ext cx="8835361" cy="662421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5373688"/>
            <a:ext cx="9144000" cy="172720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4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있으면 좋을 책</a:t>
            </a:r>
          </a:p>
        </p:txBody>
      </p:sp>
      <p:sp>
        <p:nvSpPr>
          <p:cNvPr id="17412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OpenGL Programming Guide 8</a:t>
            </a:r>
            <a:r>
              <a:rPr lang="en-US" altLang="ko-KR" baseline="30000"/>
              <a:t>th</a:t>
            </a:r>
            <a:r>
              <a:rPr lang="en-US" altLang="ko-KR"/>
              <a:t> edition</a:t>
            </a:r>
            <a:br>
              <a:rPr lang="en-US" altLang="ko-KR"/>
            </a:br>
            <a:r>
              <a:rPr lang="en-US" altLang="ko-KR"/>
              <a:t>(“Red Book”) – everything about OpenGL</a:t>
            </a:r>
            <a:endParaRPr lang="ko-KR" altLang="en-US"/>
          </a:p>
        </p:txBody>
      </p:sp>
      <p:pic>
        <p:nvPicPr>
          <p:cNvPr id="16388" name="Picture 2" descr="http://it-ebooks.info/images/ebooks/10/opengl_programming_guide_8th_edi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681400"/>
            <a:ext cx="2734979" cy="3528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수업방법</a:t>
            </a:r>
          </a:p>
        </p:txBody>
      </p:sp>
      <p:sp>
        <p:nvSpPr>
          <p:cNvPr id="18435" name="내용 개체 틀 2"/>
          <p:cNvSpPr>
            <a:spLocks noGrp="1"/>
          </p:cNvSpPr>
          <p:nvPr>
            <p:ph idx="1"/>
          </p:nvPr>
        </p:nvSpPr>
        <p:spPr>
          <a:xfrm>
            <a:off x="457200" y="1341438"/>
            <a:ext cx="8229600" cy="5302250"/>
          </a:xfrm>
        </p:spPr>
        <p:txBody>
          <a:bodyPr/>
          <a:lstStyle/>
          <a:p>
            <a:r>
              <a:rPr lang="ko-KR" altLang="en-US" sz="2400" dirty="0"/>
              <a:t>강의</a:t>
            </a:r>
            <a:r>
              <a:rPr lang="en-US" altLang="ko-KR" sz="2400" dirty="0"/>
              <a:t>:</a:t>
            </a:r>
          </a:p>
          <a:p>
            <a:pPr lvl="1"/>
            <a:r>
              <a:rPr lang="ko-KR" altLang="en-US" sz="2000" dirty="0"/>
              <a:t>이론</a:t>
            </a:r>
            <a:r>
              <a:rPr lang="en-US" altLang="ko-KR" sz="2000" dirty="0"/>
              <a:t>(50%), </a:t>
            </a:r>
            <a:r>
              <a:rPr lang="ko-KR" altLang="en-US" sz="2000" dirty="0"/>
              <a:t>실습</a:t>
            </a:r>
            <a:r>
              <a:rPr lang="en-US" altLang="ko-KR" sz="2000" dirty="0"/>
              <a:t>(50%), </a:t>
            </a:r>
            <a:r>
              <a:rPr lang="ko-KR" altLang="en-US" sz="2000" dirty="0"/>
              <a:t>수시고사 등으로 구성</a:t>
            </a:r>
            <a:endParaRPr lang="en-US" altLang="ko-KR" sz="2000" dirty="0"/>
          </a:p>
          <a:p>
            <a:r>
              <a:rPr lang="ko-KR" altLang="en-US" sz="2400" dirty="0"/>
              <a:t>과제</a:t>
            </a:r>
            <a:endParaRPr lang="en-US" altLang="ko-KR" sz="2400" dirty="0"/>
          </a:p>
          <a:p>
            <a:pPr lvl="1"/>
            <a:r>
              <a:rPr lang="ko-KR" altLang="en-US" sz="2000" dirty="0"/>
              <a:t>프로그래밍 </a:t>
            </a:r>
            <a:r>
              <a:rPr lang="en-US" altLang="ko-KR" sz="2000" dirty="0"/>
              <a:t>(5</a:t>
            </a:r>
            <a:r>
              <a:rPr lang="ko-KR" altLang="en-US" sz="2000" dirty="0"/>
              <a:t>번 정도 예상</a:t>
            </a:r>
            <a:r>
              <a:rPr lang="en-US" altLang="ko-KR" sz="2000" dirty="0"/>
              <a:t>)</a:t>
            </a:r>
          </a:p>
          <a:p>
            <a:r>
              <a:rPr lang="ko-KR" altLang="en-US" sz="2400" dirty="0"/>
              <a:t>성적</a:t>
            </a:r>
            <a:endParaRPr lang="en-US" altLang="ko-KR" sz="2400" dirty="0"/>
          </a:p>
          <a:p>
            <a:pPr lvl="1"/>
            <a:r>
              <a:rPr lang="ko-KR" altLang="en-US" sz="2000" dirty="0"/>
              <a:t>중간고사</a:t>
            </a:r>
            <a:r>
              <a:rPr lang="en-US" altLang="ko-KR" sz="2000" dirty="0"/>
              <a:t>(25%)/</a:t>
            </a:r>
            <a:r>
              <a:rPr lang="ko-KR" altLang="en-US" sz="2000" dirty="0"/>
              <a:t>기말고사</a:t>
            </a:r>
            <a:r>
              <a:rPr lang="en-US" altLang="ko-KR" sz="2000" dirty="0"/>
              <a:t>(25%)</a:t>
            </a:r>
          </a:p>
          <a:p>
            <a:pPr lvl="1"/>
            <a:r>
              <a:rPr lang="ko-KR" altLang="en-US" sz="2000" dirty="0"/>
              <a:t>과제  </a:t>
            </a:r>
            <a:r>
              <a:rPr lang="en-US" altLang="ko-KR" sz="2000" dirty="0"/>
              <a:t>(50%)</a:t>
            </a:r>
          </a:p>
          <a:p>
            <a:pPr lvl="1"/>
            <a:r>
              <a:rPr lang="ko-KR" altLang="en-US" sz="2000" dirty="0"/>
              <a:t>출석 </a:t>
            </a:r>
            <a:r>
              <a:rPr lang="en-US" altLang="ko-KR" sz="2000" dirty="0"/>
              <a:t>(~10%)</a:t>
            </a:r>
          </a:p>
          <a:p>
            <a:pPr lvl="2"/>
            <a:r>
              <a:rPr lang="ko-KR" altLang="en-US" sz="2000" dirty="0"/>
              <a:t>출석은 하루 결석에 전체 총점에서 </a:t>
            </a:r>
            <a:r>
              <a:rPr lang="en-US" altLang="ko-KR" sz="2000" dirty="0"/>
              <a:t>2</a:t>
            </a:r>
            <a:r>
              <a:rPr lang="ko-KR" altLang="en-US" sz="2000" dirty="0" err="1"/>
              <a:t>점씩</a:t>
            </a:r>
            <a:r>
              <a:rPr lang="en-US" altLang="ko-KR" sz="2000" dirty="0"/>
              <a:t>, </a:t>
            </a:r>
            <a:r>
              <a:rPr lang="ko-KR" altLang="en-US" sz="2000" dirty="0"/>
              <a:t>최대 </a:t>
            </a:r>
            <a:r>
              <a:rPr lang="en-US" altLang="ko-KR" sz="2000" dirty="0"/>
              <a:t>10</a:t>
            </a:r>
            <a:r>
              <a:rPr lang="ko-KR" altLang="en-US" sz="2000" dirty="0"/>
              <a:t>점 감점 </a:t>
            </a:r>
            <a:br>
              <a:rPr lang="en-US" altLang="ko-KR" sz="2000" dirty="0"/>
            </a:br>
            <a:r>
              <a:rPr lang="en-US" altLang="ko-KR" sz="2000" dirty="0"/>
              <a:t>(</a:t>
            </a:r>
            <a:r>
              <a:rPr lang="en-US" altLang="ko-KR" sz="2000" dirty="0">
                <a:solidFill>
                  <a:srgbClr val="FF0000"/>
                </a:solidFill>
              </a:rPr>
              <a:t>6</a:t>
            </a:r>
            <a:r>
              <a:rPr lang="ko-KR" altLang="en-US" sz="2000" dirty="0">
                <a:solidFill>
                  <a:srgbClr val="FF0000"/>
                </a:solidFill>
              </a:rPr>
              <a:t>번 이상 결석은 </a:t>
            </a:r>
            <a:r>
              <a:rPr lang="en-US" altLang="ko-KR" sz="2000" dirty="0">
                <a:solidFill>
                  <a:srgbClr val="FF0000"/>
                </a:solidFill>
              </a:rPr>
              <a:t>F </a:t>
            </a:r>
            <a:r>
              <a:rPr lang="ko-KR" altLang="en-US" sz="2000" dirty="0">
                <a:solidFill>
                  <a:srgbClr val="FF0000"/>
                </a:solidFill>
              </a:rPr>
              <a:t>처리</a:t>
            </a:r>
            <a:r>
              <a:rPr lang="en-US" altLang="ko-KR" sz="2000" dirty="0"/>
              <a:t>)</a:t>
            </a:r>
          </a:p>
          <a:p>
            <a:pPr lvl="2"/>
            <a:r>
              <a:rPr lang="ko-KR" altLang="en-US" sz="2000" dirty="0"/>
              <a:t>지각 </a:t>
            </a:r>
            <a:r>
              <a:rPr lang="en-US" altLang="ko-KR" sz="2000" dirty="0"/>
              <a:t>2</a:t>
            </a:r>
            <a:r>
              <a:rPr lang="ko-KR" altLang="en-US" sz="2000" dirty="0"/>
              <a:t>번은 결석 </a:t>
            </a:r>
            <a:r>
              <a:rPr lang="en-US" altLang="ko-KR" sz="2000" dirty="0"/>
              <a:t>1</a:t>
            </a:r>
            <a:r>
              <a:rPr lang="ko-KR" altLang="en-US" sz="2000" dirty="0"/>
              <a:t>번으로 처리</a:t>
            </a:r>
            <a:endParaRPr lang="en-US" altLang="ko-KR" sz="2000" dirty="0"/>
          </a:p>
          <a:p>
            <a:pPr lvl="2"/>
            <a:endParaRPr lang="en-US" altLang="ko-KR" sz="20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수강필요조건</a:t>
            </a:r>
          </a:p>
        </p:txBody>
      </p:sp>
      <p:sp>
        <p:nvSpPr>
          <p:cNvPr id="1945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C/C++ programming skills</a:t>
            </a:r>
          </a:p>
          <a:p>
            <a:r>
              <a:rPr lang="en-US" altLang="ko-KR" dirty="0"/>
              <a:t>Basic Data Structures </a:t>
            </a:r>
            <a:br>
              <a:rPr lang="en-US" altLang="ko-KR" dirty="0"/>
            </a:br>
            <a:r>
              <a:rPr lang="en-US" altLang="ko-KR" dirty="0"/>
              <a:t>- linked list, arrays</a:t>
            </a:r>
          </a:p>
          <a:p>
            <a:r>
              <a:rPr lang="en-US" altLang="ko-KR" dirty="0"/>
              <a:t>Linear Algebra </a:t>
            </a:r>
            <a:br>
              <a:rPr lang="en-US" altLang="ko-KR" dirty="0"/>
            </a:br>
            <a:r>
              <a:rPr lang="en-US" altLang="ko-KR" dirty="0"/>
              <a:t>- vector/matrix</a:t>
            </a:r>
          </a:p>
          <a:p>
            <a:r>
              <a:rPr lang="en-US" altLang="ko-KR" dirty="0"/>
              <a:t>Multimedia Programming</a:t>
            </a:r>
            <a:br>
              <a:rPr lang="en-US" altLang="ko-KR" dirty="0"/>
            </a:br>
            <a:r>
              <a:rPr lang="en-US" altLang="ko-KR" dirty="0"/>
              <a:t>- some experiences in dealing with images and 2D </a:t>
            </a:r>
            <a:r>
              <a:rPr lang="en-US" altLang="ko-KR" i="1" dirty="0"/>
              <a:t>Matrix</a:t>
            </a:r>
            <a:r>
              <a:rPr lang="ko-KR" altLang="en-US" i="1" dirty="0"/>
              <a:t> </a:t>
            </a:r>
            <a:r>
              <a:rPr lang="en-US" altLang="ko-KR" i="1" dirty="0"/>
              <a:t>Transform</a:t>
            </a:r>
            <a:endParaRPr lang="en-US" altLang="ko-KR" dirty="0"/>
          </a:p>
          <a:p>
            <a:endParaRPr lang="ko-KR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시험 방식</a:t>
            </a:r>
          </a:p>
        </p:txBody>
      </p:sp>
      <p:sp>
        <p:nvSpPr>
          <p:cNvPr id="2048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주로 필기로 구성 </a:t>
            </a:r>
            <a:r>
              <a:rPr lang="en-US" altLang="ko-KR" dirty="0"/>
              <a:t>(</a:t>
            </a:r>
            <a:r>
              <a:rPr lang="ko-KR" altLang="en-US" dirty="0"/>
              <a:t>중간</a:t>
            </a:r>
            <a:r>
              <a:rPr lang="en-US" altLang="ko-KR" dirty="0"/>
              <a:t>, </a:t>
            </a:r>
            <a:r>
              <a:rPr lang="ko-KR" altLang="en-US" dirty="0"/>
              <a:t>기말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필기</a:t>
            </a:r>
            <a:r>
              <a:rPr lang="en-US" altLang="ko-KR" dirty="0"/>
              <a:t>: </a:t>
            </a:r>
            <a:r>
              <a:rPr lang="ko-KR" altLang="en-US" dirty="0"/>
              <a:t>이론 </a:t>
            </a:r>
            <a:r>
              <a:rPr lang="en-US" altLang="ko-KR" dirty="0"/>
              <a:t>+ </a:t>
            </a:r>
            <a:r>
              <a:rPr lang="ko-KR" altLang="en-US" dirty="0"/>
              <a:t>프로그래밍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숙제에 관하여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모든 숙제는 개별 과제 </a:t>
            </a:r>
            <a:r>
              <a:rPr lang="en-US" altLang="ko-KR" dirty="0">
                <a:solidFill>
                  <a:srgbClr val="FF0000"/>
                </a:solidFill>
              </a:rPr>
              <a:t>No Collaboration!</a:t>
            </a:r>
          </a:p>
          <a:p>
            <a:pPr>
              <a:defRPr/>
            </a:pPr>
            <a:r>
              <a:rPr lang="en-US" altLang="ko-KR" dirty="0"/>
              <a:t>Do not copy any parts of any of the assignments from anyone. </a:t>
            </a:r>
          </a:p>
          <a:p>
            <a:pPr>
              <a:defRPr/>
            </a:pPr>
            <a:r>
              <a:rPr lang="en-US" altLang="ko-KR" dirty="0"/>
              <a:t>Programming Assignments:</a:t>
            </a:r>
          </a:p>
          <a:p>
            <a:pPr lvl="1">
              <a:defRPr/>
            </a:pPr>
            <a:r>
              <a:rPr lang="en-US" altLang="ko-KR" dirty="0"/>
              <a:t>eCampus.sejong.ac.kr</a:t>
            </a:r>
            <a:r>
              <a:rPr lang="ko-KR" altLang="en-US" dirty="0"/>
              <a:t>을 통해 제출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주어진 조건의 구현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예술성을 높이기 위한 추가적인 구현도 적극 권장</a:t>
            </a:r>
            <a:endParaRPr lang="en-US" altLang="ko-KR" dirty="0"/>
          </a:p>
          <a:p>
            <a:pPr lvl="1">
              <a:defRPr/>
            </a:pPr>
            <a:r>
              <a:rPr lang="ko-KR" altLang="en-US" dirty="0"/>
              <a:t>늦게 제출할 경우 감점</a:t>
            </a:r>
            <a:endParaRPr lang="en-US" altLang="ko-KR" dirty="0"/>
          </a:p>
          <a:p>
            <a:pPr lvl="1">
              <a:defRPr/>
            </a:pPr>
            <a:r>
              <a:rPr lang="en-US" altLang="ko-KR" dirty="0"/>
              <a:t>3</a:t>
            </a:r>
            <a:r>
              <a:rPr lang="ko-KR" altLang="en-US" dirty="0"/>
              <a:t>일 이상 늦을 경우 받지 않음</a:t>
            </a:r>
            <a:r>
              <a:rPr lang="en-US" altLang="ko-KR" dirty="0"/>
              <a:t>. </a:t>
            </a:r>
          </a:p>
          <a:p>
            <a:pPr marL="457200" lvl="1" indent="0">
              <a:buFontTx/>
              <a:buNone/>
              <a:defRPr/>
            </a:pPr>
            <a:endParaRPr lang="en-US" altLang="ko-KR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제목 1">
            <a:extLst>
              <a:ext uri="{FF2B5EF4-FFF2-40B4-BE49-F238E27FC236}">
                <a16:creationId xmlns:a16="http://schemas.microsoft.com/office/drawing/2014/main" id="{EFA878D8-D151-4871-AAD8-725563D68F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지난 프로그래밍 과제 예시</a:t>
            </a:r>
            <a:r>
              <a:rPr lang="en-US" altLang="ko-KR"/>
              <a:t>:</a:t>
            </a:r>
            <a:endParaRPr lang="ko-KR" altLang="en-US"/>
          </a:p>
        </p:txBody>
      </p:sp>
      <p:sp>
        <p:nvSpPr>
          <p:cNvPr id="27651" name="내용 개체 틀 2">
            <a:extLst>
              <a:ext uri="{FF2B5EF4-FFF2-40B4-BE49-F238E27FC236}">
                <a16:creationId xmlns:a16="http://schemas.microsoft.com/office/drawing/2014/main" id="{26B83E7D-4D85-4CEF-8D3D-3DF3D400820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27652" name="Picture 3">
            <a:extLst>
              <a:ext uri="{FF2B5EF4-FFF2-40B4-BE49-F238E27FC236}">
                <a16:creationId xmlns:a16="http://schemas.microsoft.com/office/drawing/2014/main" id="{A8DB3C76-02EF-4158-A2FF-0C2945FEF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8" y="2924944"/>
            <a:ext cx="2972079" cy="2541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2">
            <a:extLst>
              <a:ext uri="{FF2B5EF4-FFF2-40B4-BE49-F238E27FC236}">
                <a16:creationId xmlns:a16="http://schemas.microsoft.com/office/drawing/2014/main" id="{ADD4C418-CF4F-4E5A-8B74-8794F4205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268760"/>
            <a:ext cx="3744639" cy="2298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4" name="그림 1">
            <a:extLst>
              <a:ext uri="{FF2B5EF4-FFF2-40B4-BE49-F238E27FC236}">
                <a16:creationId xmlns:a16="http://schemas.microsoft.com/office/drawing/2014/main" id="{F3B3E3DF-C6A1-41B9-82A0-7FE069228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7934" y="1844824"/>
            <a:ext cx="4121150" cy="309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2883FB7-CF2F-244D-5156-8D02D15D1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808" y="4368940"/>
            <a:ext cx="4176464" cy="2214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24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Welcome to the Graphics World!</a:t>
            </a:r>
            <a:endParaRPr lang="ko-KR" altLang="en-US"/>
          </a:p>
        </p:txBody>
      </p:sp>
      <p:sp>
        <p:nvSpPr>
          <p:cNvPr id="24579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Creating synthetic images indistinguishable from reality. </a:t>
            </a:r>
          </a:p>
          <a:p>
            <a:r>
              <a:rPr lang="en-US" altLang="ko-KR"/>
              <a:t>Practical, scientifically sound, in real time</a:t>
            </a:r>
          </a:p>
          <a:p>
            <a:r>
              <a:rPr lang="en-US" altLang="ko-KR"/>
              <a:t>Creating your own translation of the reality</a:t>
            </a:r>
          </a:p>
          <a:p>
            <a:endParaRPr lang="ko-KR" altLang="en-US"/>
          </a:p>
        </p:txBody>
      </p:sp>
      <p:pic>
        <p:nvPicPr>
          <p:cNvPr id="24580" name="Picture 4" descr="http://1.bp.blogspot.com/_h8I5QUZdouU/TQLa6hRSeCI/AAAAAAAABbo/Uoakf7YxXPk/s1600/prince-of-persia-cel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263" y="3768725"/>
            <a:ext cx="3887787" cy="243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 descr="http://2.bp.blogspot.com/-X-mmhWPwJ3M/UM_NNFrMi1I/AAAAAAAADXE/xV8p_SC_O4k/s1600/clayheadnormals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786188"/>
            <a:ext cx="4826000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제목 1">
            <a:extLst>
              <a:ext uri="{FF2B5EF4-FFF2-40B4-BE49-F238E27FC236}">
                <a16:creationId xmlns:a16="http://schemas.microsoft.com/office/drawing/2014/main" id="{0ABF9024-42F3-4E8F-A9D9-AAA807DA9C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SIGGRAPH</a:t>
            </a:r>
            <a:endParaRPr lang="ko-KR" altLang="en-US"/>
          </a:p>
        </p:txBody>
      </p:sp>
      <p:sp>
        <p:nvSpPr>
          <p:cNvPr id="29699" name="내용 개체 틀 2">
            <a:extLst>
              <a:ext uri="{FF2B5EF4-FFF2-40B4-BE49-F238E27FC236}">
                <a16:creationId xmlns:a16="http://schemas.microsoft.com/office/drawing/2014/main" id="{A23E78F6-04C7-47EC-8AB1-3EC8F40E7DE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196752"/>
            <a:ext cx="8229600" cy="4784725"/>
          </a:xfrm>
        </p:spPr>
        <p:txBody>
          <a:bodyPr/>
          <a:lstStyle/>
          <a:p>
            <a:r>
              <a:rPr lang="en-US" altLang="ko-KR" sz="2400" u="sng" dirty="0"/>
              <a:t>S</a:t>
            </a:r>
            <a:r>
              <a:rPr lang="en-US" altLang="ko-KR" sz="2400" dirty="0"/>
              <a:t>pecial </a:t>
            </a:r>
            <a:r>
              <a:rPr lang="en-US" altLang="ko-KR" sz="2400" u="sng" dirty="0"/>
              <a:t>I</a:t>
            </a:r>
            <a:r>
              <a:rPr lang="en-US" altLang="ko-KR" sz="2400" dirty="0"/>
              <a:t>nterest </a:t>
            </a:r>
            <a:r>
              <a:rPr lang="en-US" altLang="ko-KR" sz="2400" u="sng" dirty="0"/>
              <a:t>G</a:t>
            </a:r>
            <a:r>
              <a:rPr lang="en-US" altLang="ko-KR" sz="2400" dirty="0"/>
              <a:t>roup on </a:t>
            </a:r>
            <a:r>
              <a:rPr lang="en-US" altLang="ko-KR" sz="2400" u="sng" dirty="0"/>
              <a:t>Graph</a:t>
            </a:r>
            <a:r>
              <a:rPr lang="en-US" altLang="ko-KR" sz="2400" dirty="0"/>
              <a:t>ics</a:t>
            </a:r>
          </a:p>
          <a:p>
            <a:r>
              <a:rPr lang="en-US" altLang="ko-KR" sz="2400" dirty="0"/>
              <a:t>Main computer graphics event in the world</a:t>
            </a:r>
          </a:p>
          <a:p>
            <a:r>
              <a:rPr lang="en-US" altLang="ko-KR" sz="2400" dirty="0"/>
              <a:t>Once per year</a:t>
            </a:r>
          </a:p>
          <a:p>
            <a:r>
              <a:rPr lang="en-US" altLang="ko-KR" sz="2400" dirty="0"/>
              <a:t>30,000 attendees</a:t>
            </a:r>
          </a:p>
          <a:p>
            <a:r>
              <a:rPr lang="en-US" altLang="ko-KR" sz="2400" dirty="0"/>
              <a:t>Academia, industry</a:t>
            </a:r>
          </a:p>
          <a:p>
            <a:endParaRPr lang="en-US" altLang="ko-KR" sz="2400" dirty="0"/>
          </a:p>
          <a:p>
            <a:r>
              <a:rPr lang="en-US" altLang="ko-KR" sz="1800" dirty="0"/>
              <a:t>Technical papers in SIGGRAPH 2023:</a:t>
            </a:r>
            <a:br>
              <a:rPr lang="en-US" altLang="ko-KR" sz="1800" dirty="0"/>
            </a:br>
            <a:r>
              <a:rPr lang="en-US" altLang="ko-KR" sz="1800" dirty="0">
                <a:hlinkClick r:id="rId2"/>
              </a:rPr>
              <a:t>https://youtu.be/VBZ2sDxvZQE</a:t>
            </a:r>
            <a:r>
              <a:rPr lang="en-US" altLang="ko-KR" sz="1800" dirty="0"/>
              <a:t> </a:t>
            </a:r>
          </a:p>
          <a:p>
            <a:r>
              <a:rPr lang="en-US" altLang="ko-KR" sz="1800" dirty="0"/>
              <a:t>NVidia CEO Keynote at SIGGRAPH 2023:</a:t>
            </a:r>
            <a:br>
              <a:rPr lang="en-US" altLang="ko-KR" sz="1800" dirty="0"/>
            </a:br>
            <a:r>
              <a:rPr lang="en-US" altLang="ko-KR" sz="1800" dirty="0">
                <a:hlinkClick r:id="rId3"/>
              </a:rPr>
              <a:t>https://youtu.be/Z2VBKerS63A</a:t>
            </a:r>
            <a:r>
              <a:rPr lang="en-US" altLang="ko-KR" sz="1800" dirty="0"/>
              <a:t> </a:t>
            </a:r>
          </a:p>
          <a:p>
            <a:r>
              <a:rPr lang="en-US" altLang="ko-KR" sz="1800" dirty="0"/>
              <a:t>NVidia Omniverse Address at SIGGRAPH 2023:</a:t>
            </a:r>
            <a:br>
              <a:rPr lang="en-US" altLang="ko-KR" sz="1800" dirty="0"/>
            </a:br>
            <a:r>
              <a:rPr lang="en-US" altLang="ko-KR" sz="1800" dirty="0">
                <a:hlinkClick r:id="rId4"/>
              </a:rPr>
              <a:t>https://youtu.be/7yjNW04gVMw</a:t>
            </a:r>
            <a:r>
              <a:rPr lang="en-US" altLang="ko-KR" sz="1800" dirty="0"/>
              <a:t>  </a:t>
            </a:r>
          </a:p>
          <a:p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29700" name="Picture 2" descr="http://blog.renderlife.com/wp-content/uploads/2013/07/acmSiggraph.jpg">
            <a:hlinkClick r:id="rId5"/>
            <a:extLst>
              <a:ext uri="{FF2B5EF4-FFF2-40B4-BE49-F238E27FC236}">
                <a16:creationId xmlns:a16="http://schemas.microsoft.com/office/drawing/2014/main" id="{1A7A370A-6302-4271-993B-F768AA590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2132856"/>
            <a:ext cx="3024188" cy="194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0507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See you on this Wednesday </a:t>
            </a:r>
            <a:endParaRPr lang="ko-KR" altLang="en-US" dirty="0"/>
          </a:p>
        </p:txBody>
      </p:sp>
      <p:sp>
        <p:nvSpPr>
          <p:cNvPr id="26627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Your very first 3D programming begins</a:t>
            </a:r>
          </a:p>
          <a:p>
            <a:r>
              <a:rPr lang="en-US" altLang="ko-KR" dirty="0"/>
              <a:t>We will learn how to install required libraries. </a:t>
            </a:r>
          </a:p>
          <a:p>
            <a:pPr marL="742950" lvl="2" indent="-342900"/>
            <a:r>
              <a:rPr lang="en-US" altLang="ko-KR" dirty="0"/>
              <a:t>OpenGL on your computer</a:t>
            </a:r>
            <a:br>
              <a:rPr lang="en-US" altLang="ko-KR" dirty="0"/>
            </a:br>
            <a:endParaRPr lang="ko-KR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eon_Winter girl ver., , ed-pantera - CGSociety">
            <a:extLst>
              <a:ext uri="{FF2B5EF4-FFF2-40B4-BE49-F238E27FC236}">
                <a16:creationId xmlns:a16="http://schemas.microsoft.com/office/drawing/2014/main" id="{1698FAC4-755A-0D41-7FCE-B9A8DBC21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6413"/>
            <a:ext cx="9144000" cy="584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1BE3DF-F109-E7B6-648E-6697BCD56DBE}"/>
              </a:ext>
            </a:extLst>
          </p:cNvPr>
          <p:cNvSpPr txBox="1"/>
          <p:nvPr/>
        </p:nvSpPr>
        <p:spPr>
          <a:xfrm>
            <a:off x="6228184" y="6453336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3"/>
              </a:rPr>
              <a:t>https://www.instagram.com/ed_pantera_3d/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8260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Yeon_Winter girl ver., , ed-pantera - CGSociety">
            <a:extLst>
              <a:ext uri="{FF2B5EF4-FFF2-40B4-BE49-F238E27FC236}">
                <a16:creationId xmlns:a16="http://schemas.microsoft.com/office/drawing/2014/main" id="{936BFD1A-8B3E-7EFF-CA46-2EFCC191C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9588"/>
            <a:ext cx="9144000" cy="583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93991-1472-1C0D-544A-28BDC00B8913}"/>
              </a:ext>
            </a:extLst>
          </p:cNvPr>
          <p:cNvSpPr txBox="1"/>
          <p:nvPr/>
        </p:nvSpPr>
        <p:spPr>
          <a:xfrm>
            <a:off x="6228184" y="6453336"/>
            <a:ext cx="29386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hlinkClick r:id="rId3"/>
              </a:rPr>
              <a:t>https://www.instagram.com/ed_pantera_3d/</a:t>
            </a:r>
            <a:r>
              <a:rPr lang="en-US" altLang="ko-KR" sz="1100" dirty="0"/>
              <a:t> 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15185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Yeon_Winter girl ver., , ed-pantera - CGSociety">
            <a:extLst>
              <a:ext uri="{FF2B5EF4-FFF2-40B4-BE49-F238E27FC236}">
                <a16:creationId xmlns:a16="http://schemas.microsoft.com/office/drawing/2014/main" id="{AE19AFCF-E45F-4990-C75C-2F954D89F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525" y="0"/>
            <a:ext cx="57054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E01B15-8BE9-F404-AB91-12E70263BAF4}"/>
              </a:ext>
            </a:extLst>
          </p:cNvPr>
          <p:cNvSpPr txBox="1"/>
          <p:nvPr/>
        </p:nvSpPr>
        <p:spPr>
          <a:xfrm>
            <a:off x="103418" y="404664"/>
            <a:ext cx="33041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/>
              <a:t>Behind the Scene:</a:t>
            </a:r>
          </a:p>
          <a:p>
            <a:endParaRPr lang="en-US" altLang="ko-KR" sz="2800" dirty="0"/>
          </a:p>
          <a:p>
            <a:r>
              <a:rPr lang="en-US" altLang="ko-KR" sz="2800" dirty="0"/>
              <a:t>Computer Graphics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9222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76007"/>
            <a:ext cx="8869910" cy="6659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77159"/>
            <a:ext cx="8869910" cy="66501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0135" y="68522"/>
            <a:ext cx="8887185" cy="667604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Arial"/>
        <a:ea typeface="굴림"/>
        <a:cs typeface=""/>
      </a:majorFont>
      <a:minorFont>
        <a:latin typeface="Arial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1500</TotalTime>
  <Words>682</Words>
  <Application>Microsoft Office PowerPoint</Application>
  <PresentationFormat>화면 슬라이드 쇼(4:3)</PresentationFormat>
  <Paragraphs>136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2" baseType="lpstr">
      <vt:lpstr>굴림</vt:lpstr>
      <vt:lpstr>Arial</vt:lpstr>
      <vt:lpstr>Arial Narrow</vt:lpstr>
      <vt:lpstr>기본 디자인</vt:lpstr>
      <vt:lpstr>Computer Graphics</vt:lpstr>
      <vt:lpstr>담당교수소개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Why do we learn computer graphics</vt:lpstr>
      <vt:lpstr>Can you see the differences?</vt:lpstr>
      <vt:lpstr>What is in the behind of the scene?</vt:lpstr>
      <vt:lpstr>Is this looking good? Why?</vt:lpstr>
      <vt:lpstr>State-of-the-art of real-time graphics</vt:lpstr>
      <vt:lpstr>Paradigm changed</vt:lpstr>
      <vt:lpstr>Under the hood: Shaders</vt:lpstr>
      <vt:lpstr>OpenGL 1.0 - 1994</vt:lpstr>
      <vt:lpstr>OpenGL 2.0</vt:lpstr>
      <vt:lpstr>OpenGL 3.1</vt:lpstr>
      <vt:lpstr>OpenGL 3.2</vt:lpstr>
      <vt:lpstr>OpenGL 4.5</vt:lpstr>
      <vt:lpstr>WebGL</vt:lpstr>
      <vt:lpstr>수업소개</vt:lpstr>
      <vt:lpstr>교과서</vt:lpstr>
      <vt:lpstr>있으면 좋을 책</vt:lpstr>
      <vt:lpstr>있으면 좋을 책</vt:lpstr>
      <vt:lpstr>수업방법</vt:lpstr>
      <vt:lpstr>수강필요조건</vt:lpstr>
      <vt:lpstr>시험 방식</vt:lpstr>
      <vt:lpstr>숙제에 관하여</vt:lpstr>
      <vt:lpstr>지난 프로그래밍 과제 예시:</vt:lpstr>
      <vt:lpstr>Welcome to the Graphics World!</vt:lpstr>
      <vt:lpstr>SIGGRAPH</vt:lpstr>
      <vt:lpstr>See you on this Wednesday </vt:lpstr>
    </vt:vector>
  </TitlesOfParts>
  <Company>서울대학교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Coodinate-Free Geometric Programming</dc:title>
  <dc:creator>이제희</dc:creator>
  <cp:lastModifiedBy>SANG IL PARK</cp:lastModifiedBy>
  <cp:revision>97</cp:revision>
  <dcterms:created xsi:type="dcterms:W3CDTF">2003-08-28T02:30:33Z</dcterms:created>
  <dcterms:modified xsi:type="dcterms:W3CDTF">2023-09-02T10:47:20Z</dcterms:modified>
</cp:coreProperties>
</file>